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66" r:id="rId6"/>
    <p:sldId id="267" r:id="rId7"/>
    <p:sldId id="268" r:id="rId8"/>
    <p:sldId id="259" r:id="rId9"/>
    <p:sldId id="260" r:id="rId10"/>
    <p:sldId id="262" r:id="rId11"/>
    <p:sldId id="261" r:id="rId12"/>
    <p:sldId id="263" r:id="rId13"/>
    <p:sldId id="264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24E6F-D93C-B43B-9D46-2089798B2B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976D55-6A9A-B34A-2D16-8850A44DE2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A22E72-804A-FC95-B8CB-1DAEE4AA1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BD28-F3A9-4D63-9895-0B7095046CD7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6DB6B7-376C-2689-0EB6-44DD1F368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594EF0-46B3-F0A4-DABA-9BC08E61C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06C19-46E0-460D-A39E-BA6F92F82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17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ECD8C7-8E52-74AD-B1EA-A97B4F163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70E56B-8DF8-8276-103B-53D8E1710E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BE9160-B2FC-DDA5-CF6D-3256393F1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BD28-F3A9-4D63-9895-0B7095046CD7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4A4068-E2E0-12F7-89BD-3C65DBBC9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A0EBC4-2B69-4F15-6078-AC06BD4D3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06C19-46E0-460D-A39E-BA6F92F82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965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5C30B3B-58ED-FCAF-F78C-43AAEC1E17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390E62-035C-6AB8-CD0A-D6E40D0E5C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4A6E0E-96E1-D500-5644-77E12A5DE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BD28-F3A9-4D63-9895-0B7095046CD7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21584D-7454-DED9-AB02-457060D15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8719EF-C255-4E88-69A8-22B8B50CD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06C19-46E0-460D-A39E-BA6F92F82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5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35CC3-80F3-A53C-AFB8-BA5B3B704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5CA858-85E1-1663-F71B-3A282C3ACC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8A35F9-350B-F619-A04B-2323EB2B4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BD28-F3A9-4D63-9895-0B7095046CD7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EE2B78-76A8-BC32-EAEE-EB6656E64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B452BF-152E-2879-9BF5-C1D809ED7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06C19-46E0-460D-A39E-BA6F92F82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02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36A69-CE55-737F-4B74-3D15AAB123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EDB16E-23D6-4760-743A-8C225CC284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01608E-19AC-1E06-0364-4567AA832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BD28-F3A9-4D63-9895-0B7095046CD7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7B9537-8C89-24A2-6A2A-8A619AE8D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6FFCAD-CBCB-8744-2177-5734E6569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06C19-46E0-460D-A39E-BA6F92F82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31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95086-014A-8FAC-D339-57ACFD05E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483084-24A2-E0D6-1262-C09D42EF91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7A28BD-F20C-29F9-9A9F-60EF27828F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38CF89-33A6-92FC-1A94-5FCA2F44B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BD28-F3A9-4D63-9895-0B7095046CD7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AD8580-92CF-F899-1D99-A025D6CFD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ADD75A-ED65-90E6-313C-F7A390EAF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06C19-46E0-460D-A39E-BA6F92F82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518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814B8-E23B-B53A-46C6-FF1E26139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9EA3B7-D028-07BA-CFF7-A902656562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94F44D-3699-B53A-62B8-151ACB8D12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8E3C30-1AAA-0445-40C3-9F8FD39C2F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1ACA5C-305D-37DE-D4D9-BE12D04D19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57E916C-5A60-7A76-DD24-E4F066EC4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BD28-F3A9-4D63-9895-0B7095046CD7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DA6455-C2A3-F8F1-4E50-4075BFC98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574843-E0A0-BB0C-8F6B-69AE2D098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06C19-46E0-460D-A39E-BA6F92F82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533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71892-6761-3BF9-4ABC-216AD8ED7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8ADA02-0AA5-A64C-30BC-A8E4D1153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BD28-F3A9-4D63-9895-0B7095046CD7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9F4C92-BA97-D8C3-5B54-5A2C50DAE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455B39-26FA-03A6-12D5-8B26D6717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06C19-46E0-460D-A39E-BA6F92F82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593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A3C567-96B5-DAEC-13A9-1625C1048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BD28-F3A9-4D63-9895-0B7095046CD7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F5043B-6E06-ADB9-E29D-A2C56514A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156882-9C91-A1AE-657A-AC8D4EB87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06C19-46E0-460D-A39E-BA6F92F82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439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D816C-92D3-E5B8-4DBC-CFA48F2BF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14B2C-30E3-D1C2-A443-10E14CD8C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C0001-092C-A60C-F6F1-ACE3D46A11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5CFB46-C8D4-987B-0C8C-6842CFBF3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BD28-F3A9-4D63-9895-0B7095046CD7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0D8200-541D-5F9A-98C8-AE065EDD2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82F899-3736-A2BF-C315-A9B7BD398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06C19-46E0-460D-A39E-BA6F92F82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837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C29E8-207D-CFBB-EC8D-D7C3130D0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74CB81-5F12-5F27-793A-99ABAF42E9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A56158-B85B-7A55-7F5A-E2AFC02B14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43ABDB-313F-566A-5A95-3FE1B74F0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BD28-F3A9-4D63-9895-0B7095046CD7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0EE8C0-2FDA-8C74-0AFA-93600AE80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FA3ABD-67FC-B9F0-8194-8235E0F61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06C19-46E0-460D-A39E-BA6F92F82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935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9CC847-DC02-C4B9-7A0E-437E59445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AAAC49-05A1-278E-C7DA-6358E68C43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26BA12-0AE8-64E9-A762-1523F12CCC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B3ABD28-F3A9-4D63-9895-0B7095046CD7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06F52A-9247-8AF6-51FF-4780FB85C3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D54507-9D23-5B97-2051-0DA932B678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A06C19-46E0-460D-A39E-BA6F92F82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267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045D65-8784-E5BB-7CB9-E3FBBC0229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6834" y="1153572"/>
            <a:ext cx="3200400" cy="44611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4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 Discussion on OB3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F3DB7E-B9CF-EDCB-AB2A-0A3F992438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47308" y="591344"/>
            <a:ext cx="7668492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 algn="l">
              <a:buFont typeface="Arial" panose="020B0604020202020204" pitchFamily="34" charset="0"/>
              <a:buChar char="•"/>
            </a:pPr>
            <a:r>
              <a:rPr lang="en-US" dirty="0"/>
              <a:t>J. Ritchie Morrow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dirty="0"/>
              <a:t>Financial Aid Officer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dirty="0"/>
              <a:t>Coordinating Commission for Postsecondary    Education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dirty="0"/>
              <a:t>November 18, 2025</a:t>
            </a:r>
          </a:p>
        </p:txBody>
      </p:sp>
    </p:spTree>
    <p:extLst>
      <p:ext uri="{BB962C8B-B14F-4D97-AF65-F5344CB8AC3E}">
        <p14:creationId xmlns:p14="http://schemas.microsoft.com/office/powerpoint/2010/main" val="4923178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5C7C4A-D358-C916-CA8E-5E47B8BCB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Professional Degree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4F67A7-4169-EE9D-0872-F5260FE234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sz="1600" dirty="0"/>
              <a:t>To be considered a professional degree, it must:</a:t>
            </a:r>
          </a:p>
          <a:p>
            <a:pPr lvl="1"/>
            <a:r>
              <a:rPr lang="en-US" sz="1600" dirty="0"/>
              <a:t>Signify that students have skills to begin practice in profession</a:t>
            </a:r>
          </a:p>
          <a:p>
            <a:pPr lvl="1"/>
            <a:r>
              <a:rPr lang="en-US" sz="1600" dirty="0"/>
              <a:t>Be a doctoral level degree (except for M.Div.)</a:t>
            </a:r>
          </a:p>
          <a:p>
            <a:pPr lvl="1"/>
            <a:r>
              <a:rPr lang="en-US" sz="1600" dirty="0"/>
              <a:t>Require at least six years of academic instruction (at least two must be post-</a:t>
            </a:r>
            <a:r>
              <a:rPr lang="en-US" sz="1600" dirty="0" err="1"/>
              <a:t>baccalaurette</a:t>
            </a:r>
            <a:r>
              <a:rPr lang="en-US" sz="1600" dirty="0"/>
              <a:t>)</a:t>
            </a:r>
          </a:p>
          <a:p>
            <a:pPr lvl="1"/>
            <a:r>
              <a:rPr lang="en-US" sz="1600" dirty="0"/>
              <a:t>Involve a profession that requires licensure</a:t>
            </a:r>
          </a:p>
          <a:p>
            <a:pPr lvl="1"/>
            <a:r>
              <a:rPr lang="en-US" sz="1600" dirty="0"/>
              <a:t>Be included in the same four-digit CIP code as:</a:t>
            </a:r>
          </a:p>
          <a:p>
            <a:pPr lvl="2"/>
            <a:r>
              <a:rPr lang="en-US" sz="1600" dirty="0"/>
              <a:t>Pharmacy</a:t>
            </a:r>
          </a:p>
          <a:p>
            <a:pPr lvl="2"/>
            <a:r>
              <a:rPr lang="en-US" sz="1600" dirty="0"/>
              <a:t>Dentistry</a:t>
            </a:r>
          </a:p>
          <a:p>
            <a:pPr lvl="2"/>
            <a:r>
              <a:rPr lang="en-US" sz="1600" dirty="0"/>
              <a:t>Medicine</a:t>
            </a:r>
          </a:p>
          <a:p>
            <a:pPr lvl="2"/>
            <a:r>
              <a:rPr lang="en-US" sz="1600" dirty="0"/>
              <a:t>Osteopathy</a:t>
            </a:r>
          </a:p>
          <a:p>
            <a:pPr lvl="2"/>
            <a:r>
              <a:rPr lang="en-US" sz="1600" dirty="0"/>
              <a:t>Law</a:t>
            </a:r>
          </a:p>
          <a:p>
            <a:pPr lvl="2"/>
            <a:r>
              <a:rPr lang="en-US" sz="1600" dirty="0"/>
              <a:t>Optometry</a:t>
            </a:r>
          </a:p>
          <a:p>
            <a:pPr lvl="2"/>
            <a:r>
              <a:rPr lang="en-US" sz="1600" dirty="0"/>
              <a:t>Podiatry</a:t>
            </a:r>
          </a:p>
          <a:p>
            <a:pPr lvl="2"/>
            <a:r>
              <a:rPr lang="en-US" sz="1600" dirty="0"/>
              <a:t>Vet</a:t>
            </a:r>
          </a:p>
          <a:p>
            <a:pPr lvl="2"/>
            <a:r>
              <a:rPr lang="en-US" sz="1600" dirty="0"/>
              <a:t>Chiropractic</a:t>
            </a:r>
          </a:p>
          <a:p>
            <a:pPr lvl="2"/>
            <a:r>
              <a:rPr lang="en-US" sz="1600" dirty="0"/>
              <a:t>Theology</a:t>
            </a:r>
          </a:p>
          <a:p>
            <a:pPr lvl="2"/>
            <a:endParaRPr lang="en-US" sz="1400" dirty="0"/>
          </a:p>
          <a:p>
            <a:pPr lvl="1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697461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201887-3F47-CAB7-C32A-29818490D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Loan Limits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B79A01-A8F9-9541-A7F1-8F8712DF2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dirty="0"/>
              <a:t>PLUS Loans</a:t>
            </a:r>
          </a:p>
          <a:p>
            <a:pPr lvl="1"/>
            <a:r>
              <a:rPr lang="en-US" dirty="0"/>
              <a:t>Maximum of $20,000 per child per year</a:t>
            </a:r>
          </a:p>
          <a:p>
            <a:pPr lvl="1"/>
            <a:r>
              <a:rPr lang="en-US" dirty="0"/>
              <a:t>Aggregate of $65,000 per child</a:t>
            </a:r>
          </a:p>
        </p:txBody>
      </p:sp>
    </p:spTree>
    <p:extLst>
      <p:ext uri="{BB962C8B-B14F-4D97-AF65-F5344CB8AC3E}">
        <p14:creationId xmlns:p14="http://schemas.microsoft.com/office/powerpoint/2010/main" val="18032481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A0D07E-05BF-CF24-4850-213D43177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Loan Repayment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187311-D6DB-A883-E021-0114A95225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dirty="0"/>
              <a:t>For loans made on or after July 1, 2026</a:t>
            </a:r>
          </a:p>
          <a:p>
            <a:pPr lvl="1"/>
            <a:r>
              <a:rPr lang="en-US" dirty="0"/>
              <a:t>Fixed standard repayment plan based on loan volume</a:t>
            </a:r>
          </a:p>
          <a:p>
            <a:pPr lvl="2"/>
            <a:r>
              <a:rPr lang="en-US" dirty="0"/>
              <a:t>&lt;$25,000 – 10 years</a:t>
            </a:r>
          </a:p>
          <a:p>
            <a:pPr lvl="2"/>
            <a:r>
              <a:rPr lang="en-US" dirty="0"/>
              <a:t>$25,000-$49,999 – 15 years</a:t>
            </a:r>
          </a:p>
          <a:p>
            <a:pPr lvl="2"/>
            <a:r>
              <a:rPr lang="en-US" dirty="0"/>
              <a:t>$50,000-$99,999 – 20 years</a:t>
            </a:r>
          </a:p>
          <a:p>
            <a:pPr lvl="2"/>
            <a:r>
              <a:rPr lang="en-US" dirty="0"/>
              <a:t>$100,000+ - 25 years</a:t>
            </a:r>
          </a:p>
          <a:p>
            <a:pPr lvl="1"/>
            <a:r>
              <a:rPr lang="en-US" dirty="0"/>
              <a:t>Income-based Repayment Assistance Plan</a:t>
            </a:r>
          </a:p>
          <a:p>
            <a:pPr lvl="2"/>
            <a:r>
              <a:rPr lang="en-US" dirty="0"/>
              <a:t>AGI &lt;$10,001 - $120 per month</a:t>
            </a:r>
          </a:p>
          <a:p>
            <a:pPr lvl="2"/>
            <a:r>
              <a:rPr lang="en-US" dirty="0"/>
              <a:t>AGI $10,001 - $20,000 – 1% of AGI per month</a:t>
            </a:r>
          </a:p>
          <a:p>
            <a:pPr lvl="2"/>
            <a:r>
              <a:rPr lang="en-US" dirty="0"/>
              <a:t>Payment increases by 1% for every additional $10,000 of AGI</a:t>
            </a:r>
          </a:p>
          <a:p>
            <a:pPr lvl="2"/>
            <a:r>
              <a:rPr lang="en-US" dirty="0"/>
              <a:t>Maxes out at 10% of AGI if AGI is +$100,000</a:t>
            </a:r>
          </a:p>
          <a:p>
            <a:pPr lvl="2"/>
            <a:r>
              <a:rPr lang="en-US"/>
              <a:t>Minimum </a:t>
            </a:r>
            <a:r>
              <a:rPr lang="en-US" dirty="0"/>
              <a:t>monthly payment of $10</a:t>
            </a:r>
          </a:p>
          <a:p>
            <a:pPr lvl="2"/>
            <a:r>
              <a:rPr lang="en-US" dirty="0"/>
              <a:t>Outstanding balance forgiven after 30 years</a:t>
            </a:r>
          </a:p>
        </p:txBody>
      </p:sp>
    </p:spTree>
    <p:extLst>
      <p:ext uri="{BB962C8B-B14F-4D97-AF65-F5344CB8AC3E}">
        <p14:creationId xmlns:p14="http://schemas.microsoft.com/office/powerpoint/2010/main" val="3809736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4E8B130-A6A2-AAD5-4142-0FDB12760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Loan Repayment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94C160-1CD2-B460-44C1-CD6781B791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dirty="0"/>
              <a:t>PLUS and some Consolidation Loans must use Standard Repayment</a:t>
            </a:r>
          </a:p>
          <a:p>
            <a:r>
              <a:rPr lang="en-US" dirty="0"/>
              <a:t>Current borrowers must transition by July 1, 2028</a:t>
            </a:r>
          </a:p>
          <a:p>
            <a:r>
              <a:rPr lang="en-US" dirty="0"/>
              <a:t>Sunset Economic Hardship &amp; Unemployment Deferments</a:t>
            </a:r>
          </a:p>
          <a:p>
            <a:r>
              <a:rPr lang="en-US" dirty="0"/>
              <a:t>Limit Forbearance to 9 months within a 24-month period</a:t>
            </a:r>
          </a:p>
          <a:p>
            <a:r>
              <a:rPr lang="en-US" dirty="0"/>
              <a:t>Allow borrowers to rehabilitate their loans for a second time</a:t>
            </a:r>
          </a:p>
        </p:txBody>
      </p:sp>
    </p:spTree>
    <p:extLst>
      <p:ext uri="{BB962C8B-B14F-4D97-AF65-F5344CB8AC3E}">
        <p14:creationId xmlns:p14="http://schemas.microsoft.com/office/powerpoint/2010/main" val="3837012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76F373-AA71-9AD2-3D55-7844E6673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Negotiated Rulemaking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BE54DC-42AC-578B-CF66-5CF601C934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dirty="0"/>
              <a:t>Concluded for loan issues</a:t>
            </a:r>
          </a:p>
          <a:p>
            <a:pPr lvl="1"/>
            <a:r>
              <a:rPr lang="en-US" dirty="0"/>
              <a:t>Waiting on ED to publish rules for public comment</a:t>
            </a:r>
          </a:p>
          <a:p>
            <a:r>
              <a:rPr lang="en-US" dirty="0"/>
              <a:t>Grant &amp; Accountability issues</a:t>
            </a:r>
          </a:p>
          <a:p>
            <a:pPr lvl="1"/>
            <a:r>
              <a:rPr lang="en-US" dirty="0"/>
              <a:t>Meets Dec 8-12 &amp; Jan 5-9</a:t>
            </a:r>
          </a:p>
          <a:p>
            <a:pPr lvl="1"/>
            <a:r>
              <a:rPr lang="en-US" dirty="0"/>
              <a:t>I’ve been selected to represent state grant agencies</a:t>
            </a:r>
          </a:p>
        </p:txBody>
      </p:sp>
    </p:spTree>
    <p:extLst>
      <p:ext uri="{BB962C8B-B14F-4D97-AF65-F5344CB8AC3E}">
        <p14:creationId xmlns:p14="http://schemas.microsoft.com/office/powerpoint/2010/main" val="1827587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FD917C-F6EE-4031-7C51-8B429D55D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sz="4100">
                <a:solidFill>
                  <a:srgbClr val="FFFFFF"/>
                </a:solidFill>
              </a:rPr>
              <a:t>H.R. 1 – FY25 Budget Reconciliation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802340-EACB-7F38-745B-45BE6C6FA8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sz="1800" dirty="0"/>
              <a:t>Signed by President Trump July 4, 2025</a:t>
            </a:r>
          </a:p>
          <a:p>
            <a:r>
              <a:rPr lang="en-US" sz="1800" dirty="0"/>
              <a:t>Unofficially known as “One Big Beautiful Bill” – OB3</a:t>
            </a:r>
          </a:p>
          <a:p>
            <a:r>
              <a:rPr lang="en-US" sz="1800" dirty="0"/>
              <a:t>Federal Fiscal Year run October 1 – September 30</a:t>
            </a:r>
          </a:p>
          <a:p>
            <a:pPr lvl="1"/>
            <a:r>
              <a:rPr lang="en-US" sz="1800" dirty="0"/>
              <a:t>HR1 replaced individual agency budget bills</a:t>
            </a:r>
          </a:p>
          <a:p>
            <a:r>
              <a:rPr lang="en-US" sz="1800" dirty="0"/>
              <a:t>Does lots of things</a:t>
            </a:r>
          </a:p>
          <a:p>
            <a:pPr lvl="1"/>
            <a:r>
              <a:rPr lang="en-US" sz="1800" dirty="0"/>
              <a:t>Funds agencies</a:t>
            </a:r>
          </a:p>
          <a:p>
            <a:pPr lvl="1"/>
            <a:r>
              <a:rPr lang="en-US" sz="1800" dirty="0"/>
              <a:t>Extends tax cuts</a:t>
            </a:r>
          </a:p>
          <a:p>
            <a:pPr lvl="1"/>
            <a:r>
              <a:rPr lang="en-US" sz="1800" dirty="0"/>
              <a:t>Cuts safety net programs (i.e. Medicaid and SNAP)</a:t>
            </a:r>
          </a:p>
          <a:p>
            <a:pPr lvl="1"/>
            <a:r>
              <a:rPr lang="en-US" sz="1800" dirty="0"/>
              <a:t>Substantial financial aid changes</a:t>
            </a:r>
          </a:p>
          <a:p>
            <a:r>
              <a:rPr lang="en-US" sz="1800" dirty="0"/>
              <a:t>Most policies take effect July 1, 2026</a:t>
            </a:r>
          </a:p>
          <a:p>
            <a:pPr lvl="1"/>
            <a:r>
              <a:rPr lang="en-US" sz="1800" dirty="0"/>
              <a:t>Master calendar?  What master calendar?</a:t>
            </a:r>
          </a:p>
          <a:p>
            <a:r>
              <a:rPr lang="en-US" sz="1800" dirty="0"/>
              <a:t>Be prepared to talk</a:t>
            </a:r>
          </a:p>
          <a:p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1048358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B3D997-D382-7AD2-46DC-3ED7862CD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Assets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879F53-DF98-F97D-82AE-E363D0D9F2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dirty="0"/>
              <a:t>Excludes assets on FAFSA</a:t>
            </a:r>
          </a:p>
          <a:p>
            <a:pPr lvl="1"/>
            <a:r>
              <a:rPr lang="en-US" dirty="0"/>
              <a:t>Family farm</a:t>
            </a:r>
          </a:p>
          <a:p>
            <a:pPr lvl="1"/>
            <a:r>
              <a:rPr lang="en-US" dirty="0"/>
              <a:t>Small family-owned businesses with less than 100 FTE employees</a:t>
            </a:r>
          </a:p>
          <a:p>
            <a:pPr lvl="1"/>
            <a:r>
              <a:rPr lang="en-US" dirty="0"/>
              <a:t>Commercial fishing business </a:t>
            </a:r>
          </a:p>
        </p:txBody>
      </p:sp>
    </p:spTree>
    <p:extLst>
      <p:ext uri="{BB962C8B-B14F-4D97-AF65-F5344CB8AC3E}">
        <p14:creationId xmlns:p14="http://schemas.microsoft.com/office/powerpoint/2010/main" val="3315413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565028-4B10-8925-1B40-1F1821E73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Pell Grant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282E60-1AEC-1618-97A3-98D7F00306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dirty="0"/>
              <a:t>Foreign Income included in AGI to determine eligibility</a:t>
            </a:r>
          </a:p>
          <a:p>
            <a:r>
              <a:rPr lang="en-US" dirty="0"/>
              <a:t>Students with SAI 2X max Pell not eligible for Pell</a:t>
            </a:r>
          </a:p>
          <a:p>
            <a:r>
              <a:rPr lang="en-US" dirty="0"/>
              <a:t>No Pell for students whose non-federal grant aid covers entire COA</a:t>
            </a:r>
          </a:p>
        </p:txBody>
      </p:sp>
    </p:spTree>
    <p:extLst>
      <p:ext uri="{BB962C8B-B14F-4D97-AF65-F5344CB8AC3E}">
        <p14:creationId xmlns:p14="http://schemas.microsoft.com/office/powerpoint/2010/main" val="3348853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757917-55A6-370F-FE80-0B0C316B3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Workforce Pell Grants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FA612C-5591-8469-9A97-9AFF21F2CC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sz="2400" dirty="0"/>
              <a:t>Available to programs between 150-599 clock hours and in length over at least eight weeks</a:t>
            </a:r>
          </a:p>
          <a:p>
            <a:r>
              <a:rPr lang="en-US" sz="2400" dirty="0"/>
              <a:t>Program must prepare student for high-skill, high-wage, or in-demand occupation</a:t>
            </a:r>
          </a:p>
          <a:p>
            <a:r>
              <a:rPr lang="en-US" sz="2400" dirty="0"/>
              <a:t>Program must award a stackable and portable credential</a:t>
            </a:r>
          </a:p>
          <a:p>
            <a:r>
              <a:rPr lang="en-US" sz="2400" dirty="0"/>
              <a:t>Prepares student to earn at least one certificate or degree</a:t>
            </a:r>
          </a:p>
          <a:p>
            <a:r>
              <a:rPr lang="en-US" sz="2400" dirty="0"/>
              <a:t>May not receive Workforce &amp; Regular Pell at same time</a:t>
            </a:r>
          </a:p>
          <a:p>
            <a:r>
              <a:rPr lang="en-US" sz="2400" dirty="0"/>
              <a:t>May be small than minimum Pell</a:t>
            </a:r>
          </a:p>
          <a:p>
            <a:r>
              <a:rPr lang="en-US" sz="2400" dirty="0"/>
              <a:t>Does count again lifetime Pell</a:t>
            </a:r>
          </a:p>
          <a:p>
            <a:r>
              <a:rPr lang="en-US" sz="2400" dirty="0"/>
              <a:t>Student with bachelors can receive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05682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9D5BA5-5DDC-7EEC-FD89-82DA4A220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Workforce Pell Grant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47157B-AC8E-BDD2-17A7-F5997D3132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dirty="0"/>
              <a:t>Program Eligibility</a:t>
            </a:r>
          </a:p>
          <a:p>
            <a:pPr lvl="1"/>
            <a:r>
              <a:rPr lang="en-US" dirty="0"/>
              <a:t>Secretary of ED must determine program has been in existence for at least one year</a:t>
            </a:r>
          </a:p>
          <a:p>
            <a:pPr lvl="1"/>
            <a:r>
              <a:rPr lang="en-US" dirty="0"/>
              <a:t>Job placement rate of at least 70% 180 days after completion of program</a:t>
            </a:r>
          </a:p>
          <a:p>
            <a:pPr lvl="1"/>
            <a:r>
              <a:rPr lang="en-US" dirty="0"/>
              <a:t>Tuition &amp; Fees do not exceed “value added earnings” of students who completed program three years earlier</a:t>
            </a:r>
          </a:p>
          <a:p>
            <a:pPr lvl="2"/>
            <a:r>
              <a:rPr lang="en-US" dirty="0"/>
              <a:t>Median earnings of Title IV recipients who complete program exceeds 150% of the Federal Poverty Line for a single person</a:t>
            </a:r>
          </a:p>
          <a:p>
            <a:pPr lvl="1"/>
            <a:r>
              <a:rPr lang="en-US" dirty="0"/>
              <a:t>Program must be approved by Governor or designee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222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D95FCD-125E-EDEA-D146-09BA97336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sz="3700">
                <a:solidFill>
                  <a:srgbClr val="FFFFFF"/>
                </a:solidFill>
              </a:rPr>
              <a:t>Accountability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16454A-D5B2-58FE-FBC5-D652A0EC3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dirty="0"/>
              <a:t>PPA will now include stipulation that Low-earning Outcome Program may lose eligibility for loans</a:t>
            </a:r>
          </a:p>
          <a:p>
            <a:pPr lvl="1"/>
            <a:r>
              <a:rPr lang="en-US" dirty="0"/>
              <a:t>Degree programs which median earnings of program completers four years after completion is less than median earnings of 25–34-year-olds who are only high school graduates in two of three prior years</a:t>
            </a:r>
          </a:p>
          <a:p>
            <a:pPr lvl="1"/>
            <a:r>
              <a:rPr lang="en-US" dirty="0"/>
              <a:t>Does not impact Pell and other Title IV</a:t>
            </a:r>
          </a:p>
          <a:p>
            <a:pPr lvl="1"/>
            <a:r>
              <a:rPr lang="en-US" dirty="0"/>
              <a:t>Students not working or enrolled in higher ed not included in calculation</a:t>
            </a:r>
          </a:p>
          <a:p>
            <a:pPr lvl="1"/>
            <a:r>
              <a:rPr lang="en-US" dirty="0"/>
              <a:t>Census data is used to determine median earnings</a:t>
            </a:r>
          </a:p>
          <a:p>
            <a:pPr lvl="1"/>
            <a:r>
              <a:rPr lang="en-US" dirty="0"/>
              <a:t>Institutions will have right to appeal</a:t>
            </a:r>
          </a:p>
        </p:txBody>
      </p:sp>
    </p:spTree>
    <p:extLst>
      <p:ext uri="{BB962C8B-B14F-4D97-AF65-F5344CB8AC3E}">
        <p14:creationId xmlns:p14="http://schemas.microsoft.com/office/powerpoint/2010/main" val="4244596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1F969F-D774-BCDD-0692-DAE1E8886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Loan Limits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0B1CDA-7950-29BA-C006-283D7C8400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dirty="0"/>
              <a:t>Limit loan maximum for a program of study</a:t>
            </a:r>
          </a:p>
          <a:p>
            <a:pPr lvl="1"/>
            <a:r>
              <a:rPr lang="en-US" dirty="0"/>
              <a:t>Must apply to all students enrolled in program</a:t>
            </a:r>
          </a:p>
          <a:p>
            <a:r>
              <a:rPr lang="en-US" dirty="0"/>
              <a:t>Prorate loan limits based on enrollment</a:t>
            </a:r>
          </a:p>
          <a:p>
            <a:pPr lvl="1"/>
            <a:r>
              <a:rPr lang="en-US" dirty="0"/>
              <a:t>Based on academic year enrollment</a:t>
            </a:r>
          </a:p>
          <a:p>
            <a:r>
              <a:rPr lang="en-US" dirty="0"/>
              <a:t>Lifetime student borrowing limit of $257,500</a:t>
            </a:r>
          </a:p>
          <a:p>
            <a:pPr lvl="1"/>
            <a:r>
              <a:rPr lang="en-US" dirty="0"/>
              <a:t>Excludes PLUS</a:t>
            </a:r>
          </a:p>
          <a:p>
            <a:pPr lvl="1"/>
            <a:r>
              <a:rPr lang="en-US" dirty="0"/>
              <a:t>No reductions for amounts paid, forgiven, or discharged</a:t>
            </a:r>
          </a:p>
          <a:p>
            <a:pPr lvl="1"/>
            <a:r>
              <a:rPr lang="en-US" dirty="0"/>
              <a:t>Current students subjected to previous loan limits not to exceed three years or earn degree, whichever comes first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789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2FEE89-1CC4-5D6A-939F-DBBE7ED18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Loan Limits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A8B1D6-120E-C356-CEDF-3861866B4E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dirty="0"/>
              <a:t>Graduate Students</a:t>
            </a:r>
          </a:p>
          <a:p>
            <a:pPr lvl="1"/>
            <a:r>
              <a:rPr lang="en-US" dirty="0"/>
              <a:t>Eliminates grad plus loans</a:t>
            </a:r>
          </a:p>
          <a:p>
            <a:pPr lvl="2"/>
            <a:r>
              <a:rPr lang="en-US" dirty="0"/>
              <a:t>Current students grandfathered for three years or until program completion, whichever come first</a:t>
            </a:r>
          </a:p>
          <a:p>
            <a:pPr lvl="1"/>
            <a:r>
              <a:rPr lang="en-US" dirty="0"/>
              <a:t>Not in a professional degree program</a:t>
            </a:r>
          </a:p>
          <a:p>
            <a:pPr lvl="2"/>
            <a:r>
              <a:rPr lang="en-US" dirty="0"/>
              <a:t>$20,500 per year</a:t>
            </a:r>
          </a:p>
          <a:p>
            <a:pPr lvl="2"/>
            <a:r>
              <a:rPr lang="en-US" dirty="0"/>
              <a:t>$100,000 aggregate</a:t>
            </a:r>
          </a:p>
          <a:p>
            <a:pPr lvl="1"/>
            <a:r>
              <a:rPr lang="en-US" dirty="0"/>
              <a:t>In a professional degree program</a:t>
            </a:r>
          </a:p>
          <a:p>
            <a:pPr lvl="2"/>
            <a:r>
              <a:rPr lang="en-US" dirty="0"/>
              <a:t>$50,000 per year</a:t>
            </a:r>
          </a:p>
          <a:p>
            <a:pPr lvl="2"/>
            <a:r>
              <a:rPr lang="en-US" dirty="0"/>
              <a:t>$200,000 aggregate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648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1963</TotalTime>
  <Words>786</Words>
  <Application>Microsoft Office PowerPoint</Application>
  <PresentationFormat>Widescreen</PresentationFormat>
  <Paragraphs>116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Aptos</vt:lpstr>
      <vt:lpstr>Aptos Display</vt:lpstr>
      <vt:lpstr>Arial</vt:lpstr>
      <vt:lpstr>Office Theme</vt:lpstr>
      <vt:lpstr>A Discussion on OB3</vt:lpstr>
      <vt:lpstr>H.R. 1 – FY25 Budget Reconciliation</vt:lpstr>
      <vt:lpstr>Assets</vt:lpstr>
      <vt:lpstr>Pell Grant</vt:lpstr>
      <vt:lpstr>Workforce Pell Grants</vt:lpstr>
      <vt:lpstr>Workforce Pell Grant</vt:lpstr>
      <vt:lpstr>Accountability</vt:lpstr>
      <vt:lpstr>Loan Limits</vt:lpstr>
      <vt:lpstr>Loan Limits</vt:lpstr>
      <vt:lpstr>Professional Degree</vt:lpstr>
      <vt:lpstr>Loan Limits</vt:lpstr>
      <vt:lpstr>Loan Repayment</vt:lpstr>
      <vt:lpstr>Loan Repayment</vt:lpstr>
      <vt:lpstr>Negotiated Rulemaking</vt:lpstr>
    </vt:vector>
  </TitlesOfParts>
  <Company>State of Nebraska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Morrow, Ritchie</dc:creator>
  <cp:lastModifiedBy>Morrow, Ritchie</cp:lastModifiedBy>
  <cp:revision>8</cp:revision>
  <dcterms:created xsi:type="dcterms:W3CDTF">2025-11-16T08:39:02Z</dcterms:created>
  <dcterms:modified xsi:type="dcterms:W3CDTF">2025-11-25T05:01:19Z</dcterms:modified>
</cp:coreProperties>
</file>